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61" r:id="rId3"/>
    <p:sldId id="292" r:id="rId4"/>
    <p:sldId id="291" r:id="rId5"/>
    <p:sldId id="300" r:id="rId6"/>
    <p:sldId id="262" r:id="rId7"/>
    <p:sldId id="301" r:id="rId8"/>
    <p:sldId id="263" r:id="rId9"/>
    <p:sldId id="268" r:id="rId10"/>
    <p:sldId id="304" r:id="rId11"/>
    <p:sldId id="280" r:id="rId12"/>
    <p:sldId id="305" r:id="rId13"/>
    <p:sldId id="288" r:id="rId14"/>
    <p:sldId id="307" r:id="rId15"/>
    <p:sldId id="298" r:id="rId16"/>
    <p:sldId id="278" r:id="rId17"/>
    <p:sldId id="309" r:id="rId18"/>
    <p:sldId id="310" r:id="rId19"/>
    <p:sldId id="28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huwat" initials="A" lastIdx="1" clrIdx="0">
    <p:extLst>
      <p:ext uri="{19B8F6BF-5375-455C-9EA6-DF929625EA0E}">
        <p15:presenceInfo xmlns:p15="http://schemas.microsoft.com/office/powerpoint/2012/main" xmlns="" userId="Akhuw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434" autoAdjust="0"/>
  </p:normalViewPr>
  <p:slideViewPr>
    <p:cSldViewPr snapToGrid="0">
      <p:cViewPr>
        <p:scale>
          <a:sx n="63" d="100"/>
          <a:sy n="63" d="100"/>
        </p:scale>
        <p:origin x="-32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D7360-DCC7-4CF5-B5A9-DEA25C72A1C4}" type="doc">
      <dgm:prSet loTypeId="urn:microsoft.com/office/officeart/2005/8/layout/chart3" loCatId="relationship" qsTypeId="urn:microsoft.com/office/officeart/2005/8/quickstyle/simple5" qsCatId="simple" csTypeId="urn:microsoft.com/office/officeart/2005/8/colors/accent6_2" csCatId="accent6" phldr="1"/>
      <dgm:spPr/>
    </dgm:pt>
    <dgm:pt modelId="{5D11B7BF-BB7E-45EA-9F0F-36A552514A7A}">
      <dgm:prSet phldrT="[Text]"/>
      <dgm:spPr/>
      <dgm:t>
        <a:bodyPr/>
        <a:lstStyle/>
        <a:p>
          <a:r>
            <a:rPr lang="en-US" dirty="0" smtClean="0"/>
            <a:t>Health (0.3%)</a:t>
          </a:r>
          <a:endParaRPr lang="en-US" dirty="0"/>
        </a:p>
      </dgm:t>
    </dgm:pt>
    <dgm:pt modelId="{9C6E3651-747B-4423-9198-FC899064AEE5}" type="parTrans" cxnId="{95944142-87BC-4313-845D-2E2EBCB458E1}">
      <dgm:prSet/>
      <dgm:spPr/>
      <dgm:t>
        <a:bodyPr/>
        <a:lstStyle/>
        <a:p>
          <a:endParaRPr lang="en-US"/>
        </a:p>
      </dgm:t>
    </dgm:pt>
    <dgm:pt modelId="{77F61B9C-7C0E-4A43-B4DA-DF4147E5C4BA}" type="sibTrans" cxnId="{95944142-87BC-4313-845D-2E2EBCB458E1}">
      <dgm:prSet/>
      <dgm:spPr/>
      <dgm:t>
        <a:bodyPr/>
        <a:lstStyle/>
        <a:p>
          <a:endParaRPr lang="en-US"/>
        </a:p>
      </dgm:t>
    </dgm:pt>
    <dgm:pt modelId="{4D3D5B3D-2DA4-44CA-A6C7-2A85B7A723E1}">
      <dgm:prSet phldrT="[Text]"/>
      <dgm:spPr/>
      <dgm:t>
        <a:bodyPr/>
        <a:lstStyle/>
        <a:p>
          <a:r>
            <a:rPr lang="en-US" dirty="0" smtClean="0"/>
            <a:t>Liberation (0.3%)</a:t>
          </a:r>
        </a:p>
      </dgm:t>
    </dgm:pt>
    <dgm:pt modelId="{53A4E885-D53E-4787-BA9F-A06746DA8390}" type="parTrans" cxnId="{5B2018EC-32B6-4C43-A43E-C56E840C9D17}">
      <dgm:prSet/>
      <dgm:spPr/>
      <dgm:t>
        <a:bodyPr/>
        <a:lstStyle/>
        <a:p>
          <a:endParaRPr lang="en-US"/>
        </a:p>
      </dgm:t>
    </dgm:pt>
    <dgm:pt modelId="{5C5C371B-6660-4351-AECE-A820DF26EF98}" type="sibTrans" cxnId="{5B2018EC-32B6-4C43-A43E-C56E840C9D17}">
      <dgm:prSet/>
      <dgm:spPr/>
      <dgm:t>
        <a:bodyPr/>
        <a:lstStyle/>
        <a:p>
          <a:endParaRPr lang="en-US"/>
        </a:p>
      </dgm:t>
    </dgm:pt>
    <dgm:pt modelId="{D8B57F78-B49B-436F-B319-16DAE31070A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Enterprise (98.20%) </a:t>
          </a:r>
          <a:endParaRPr lang="en-US" dirty="0"/>
        </a:p>
      </dgm:t>
    </dgm:pt>
    <dgm:pt modelId="{326D34C1-DA08-48A9-A0CA-62558639A59E}" type="parTrans" cxnId="{223E76EA-2D69-4CCA-AE11-8FC63BB835B9}">
      <dgm:prSet/>
      <dgm:spPr/>
      <dgm:t>
        <a:bodyPr/>
        <a:lstStyle/>
        <a:p>
          <a:endParaRPr lang="en-US"/>
        </a:p>
      </dgm:t>
    </dgm:pt>
    <dgm:pt modelId="{C563AE4B-D221-4E4D-940B-6EA73880D2A3}" type="sibTrans" cxnId="{223E76EA-2D69-4CCA-AE11-8FC63BB835B9}">
      <dgm:prSet/>
      <dgm:spPr/>
      <dgm:t>
        <a:bodyPr/>
        <a:lstStyle/>
        <a:p>
          <a:endParaRPr lang="en-US"/>
        </a:p>
      </dgm:t>
    </dgm:pt>
    <dgm:pt modelId="{5152BDAC-31FD-4987-9B02-C9D80A8FC385}">
      <dgm:prSet/>
      <dgm:spPr/>
      <dgm:t>
        <a:bodyPr/>
        <a:lstStyle/>
        <a:p>
          <a:r>
            <a:rPr lang="en-US" dirty="0" smtClean="0"/>
            <a:t>Marriage (0.4%)</a:t>
          </a:r>
          <a:endParaRPr lang="en-US" dirty="0"/>
        </a:p>
      </dgm:t>
    </dgm:pt>
    <dgm:pt modelId="{EA785B3A-5249-451F-9EE6-E46F9A5242F0}" type="parTrans" cxnId="{2B224C9A-3026-4152-B445-935762C28B0C}">
      <dgm:prSet/>
      <dgm:spPr/>
      <dgm:t>
        <a:bodyPr/>
        <a:lstStyle/>
        <a:p>
          <a:endParaRPr lang="en-US"/>
        </a:p>
      </dgm:t>
    </dgm:pt>
    <dgm:pt modelId="{4EC26468-FD1D-449F-BCA7-AC2AF390028C}" type="sibTrans" cxnId="{2B224C9A-3026-4152-B445-935762C28B0C}">
      <dgm:prSet/>
      <dgm:spPr/>
      <dgm:t>
        <a:bodyPr/>
        <a:lstStyle/>
        <a:p>
          <a:endParaRPr lang="en-US"/>
        </a:p>
      </dgm:t>
    </dgm:pt>
    <dgm:pt modelId="{08436254-2DEC-4E4E-919B-0CF3C0EDF410}">
      <dgm:prSet/>
      <dgm:spPr/>
      <dgm:t>
        <a:bodyPr/>
        <a:lstStyle/>
        <a:p>
          <a:r>
            <a:rPr lang="en-US" dirty="0" smtClean="0"/>
            <a:t>Housing (0.5%)</a:t>
          </a:r>
          <a:endParaRPr lang="en-US" dirty="0"/>
        </a:p>
      </dgm:t>
    </dgm:pt>
    <dgm:pt modelId="{959E1F30-5E56-4141-BF3B-5D58C9A5788F}" type="parTrans" cxnId="{D7AD850F-1D15-4F6A-8798-0E54E344A291}">
      <dgm:prSet/>
      <dgm:spPr/>
      <dgm:t>
        <a:bodyPr/>
        <a:lstStyle/>
        <a:p>
          <a:endParaRPr lang="en-US"/>
        </a:p>
      </dgm:t>
    </dgm:pt>
    <dgm:pt modelId="{77976E86-D48D-47B2-A835-124966481D59}" type="sibTrans" cxnId="{D7AD850F-1D15-4F6A-8798-0E54E344A291}">
      <dgm:prSet/>
      <dgm:spPr/>
      <dgm:t>
        <a:bodyPr/>
        <a:lstStyle/>
        <a:p>
          <a:endParaRPr lang="en-US"/>
        </a:p>
      </dgm:t>
    </dgm:pt>
    <dgm:pt modelId="{84E268C9-C25F-4DA2-A2E6-D6EC854CE2E9}">
      <dgm:prSet/>
      <dgm:spPr/>
      <dgm:t>
        <a:bodyPr/>
        <a:lstStyle/>
        <a:p>
          <a:r>
            <a:rPr lang="en-US" dirty="0" smtClean="0"/>
            <a:t>Emergency (0.1%)</a:t>
          </a:r>
          <a:endParaRPr lang="en-US" dirty="0"/>
        </a:p>
      </dgm:t>
    </dgm:pt>
    <dgm:pt modelId="{11B2D61C-152E-44C9-9DC1-EEB5741A767F}" type="parTrans" cxnId="{59EBDAE0-60B3-4F09-9FDA-13ACD49B2B43}">
      <dgm:prSet/>
      <dgm:spPr/>
      <dgm:t>
        <a:bodyPr/>
        <a:lstStyle/>
        <a:p>
          <a:endParaRPr lang="en-US"/>
        </a:p>
      </dgm:t>
    </dgm:pt>
    <dgm:pt modelId="{94E4F38F-42F3-483E-8ECF-AFFBD0C75C6B}" type="sibTrans" cxnId="{59EBDAE0-60B3-4F09-9FDA-13ACD49B2B43}">
      <dgm:prSet/>
      <dgm:spPr/>
      <dgm:t>
        <a:bodyPr/>
        <a:lstStyle/>
        <a:p>
          <a:endParaRPr lang="en-US"/>
        </a:p>
      </dgm:t>
    </dgm:pt>
    <dgm:pt modelId="{6809C7E7-DE72-42B5-B5C2-3A502304CE06}">
      <dgm:prSet/>
      <dgm:spPr/>
      <dgm:t>
        <a:bodyPr/>
        <a:lstStyle/>
        <a:p>
          <a:r>
            <a:rPr lang="en-US" dirty="0" smtClean="0"/>
            <a:t>Education (0.2%)</a:t>
          </a:r>
          <a:endParaRPr lang="en-US" dirty="0"/>
        </a:p>
      </dgm:t>
    </dgm:pt>
    <dgm:pt modelId="{48B6D34E-0EF8-4D51-B318-0A02EE5603E9}" type="parTrans" cxnId="{ADC13BE9-3B53-4CA5-9873-DEDC2B590B9E}">
      <dgm:prSet/>
      <dgm:spPr/>
      <dgm:t>
        <a:bodyPr/>
        <a:lstStyle/>
        <a:p>
          <a:endParaRPr lang="en-US"/>
        </a:p>
      </dgm:t>
    </dgm:pt>
    <dgm:pt modelId="{5E9BEFD0-BDF9-47B1-BB03-B1A37728C184}" type="sibTrans" cxnId="{ADC13BE9-3B53-4CA5-9873-DEDC2B590B9E}">
      <dgm:prSet/>
      <dgm:spPr/>
      <dgm:t>
        <a:bodyPr/>
        <a:lstStyle/>
        <a:p>
          <a:endParaRPr lang="en-US"/>
        </a:p>
      </dgm:t>
    </dgm:pt>
    <dgm:pt modelId="{C67DC46B-2FBA-4B3E-A779-645F89AC3A9C}" type="pres">
      <dgm:prSet presAssocID="{B2FD7360-DCC7-4CF5-B5A9-DEA25C72A1C4}" presName="compositeShape" presStyleCnt="0">
        <dgm:presLayoutVars>
          <dgm:chMax val="7"/>
          <dgm:dir/>
          <dgm:resizeHandles val="exact"/>
        </dgm:presLayoutVars>
      </dgm:prSet>
      <dgm:spPr/>
    </dgm:pt>
    <dgm:pt modelId="{DB98576A-A430-465C-9C35-FB6372AB9BD6}" type="pres">
      <dgm:prSet presAssocID="{B2FD7360-DCC7-4CF5-B5A9-DEA25C72A1C4}" presName="wedge1" presStyleLbl="node1" presStyleIdx="0" presStyleCnt="7" custScaleX="121000" custScaleY="121000" custLinFactNeighborY="-283"/>
      <dgm:spPr/>
      <dgm:t>
        <a:bodyPr/>
        <a:lstStyle/>
        <a:p>
          <a:endParaRPr lang="en-US"/>
        </a:p>
      </dgm:t>
    </dgm:pt>
    <dgm:pt modelId="{AFAD5EEA-0E14-4A1D-ABB6-C7AE827D9F05}" type="pres">
      <dgm:prSet presAssocID="{B2FD7360-DCC7-4CF5-B5A9-DEA25C72A1C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317A8-09C2-48D8-B0A8-7DC86F2345C6}" type="pres">
      <dgm:prSet presAssocID="{B2FD7360-DCC7-4CF5-B5A9-DEA25C72A1C4}" presName="wedge2" presStyleLbl="node1" presStyleIdx="1" presStyleCnt="7"/>
      <dgm:spPr/>
      <dgm:t>
        <a:bodyPr/>
        <a:lstStyle/>
        <a:p>
          <a:endParaRPr lang="en-US"/>
        </a:p>
      </dgm:t>
    </dgm:pt>
    <dgm:pt modelId="{4E2CD81C-C07A-4967-86B5-020457D44C2B}" type="pres">
      <dgm:prSet presAssocID="{B2FD7360-DCC7-4CF5-B5A9-DEA25C72A1C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77BB3-0808-401B-84C5-C37A86879193}" type="pres">
      <dgm:prSet presAssocID="{B2FD7360-DCC7-4CF5-B5A9-DEA25C72A1C4}" presName="wedge3" presStyleLbl="node1" presStyleIdx="2" presStyleCnt="7"/>
      <dgm:spPr/>
      <dgm:t>
        <a:bodyPr/>
        <a:lstStyle/>
        <a:p>
          <a:endParaRPr lang="en-US"/>
        </a:p>
      </dgm:t>
    </dgm:pt>
    <dgm:pt modelId="{E3D43248-63F7-4F3F-BA4D-2D55E917542D}" type="pres">
      <dgm:prSet presAssocID="{B2FD7360-DCC7-4CF5-B5A9-DEA25C72A1C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39A05-A208-4CC8-B2F6-509C6EC20E3D}" type="pres">
      <dgm:prSet presAssocID="{B2FD7360-DCC7-4CF5-B5A9-DEA25C72A1C4}" presName="wedge4" presStyleLbl="node1" presStyleIdx="3" presStyleCnt="7"/>
      <dgm:spPr/>
      <dgm:t>
        <a:bodyPr/>
        <a:lstStyle/>
        <a:p>
          <a:endParaRPr lang="en-US"/>
        </a:p>
      </dgm:t>
    </dgm:pt>
    <dgm:pt modelId="{6F93A3F3-597B-4ABE-9941-200878F9E5CE}" type="pres">
      <dgm:prSet presAssocID="{B2FD7360-DCC7-4CF5-B5A9-DEA25C72A1C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9D569-2AE7-414F-A65A-AA5DD8096E4C}" type="pres">
      <dgm:prSet presAssocID="{B2FD7360-DCC7-4CF5-B5A9-DEA25C72A1C4}" presName="wedge5" presStyleLbl="node1" presStyleIdx="4" presStyleCnt="7"/>
      <dgm:spPr/>
      <dgm:t>
        <a:bodyPr/>
        <a:lstStyle/>
        <a:p>
          <a:endParaRPr lang="en-US"/>
        </a:p>
      </dgm:t>
    </dgm:pt>
    <dgm:pt modelId="{0DEAEEC4-617C-4EDC-A0D8-71D3B7619D72}" type="pres">
      <dgm:prSet presAssocID="{B2FD7360-DCC7-4CF5-B5A9-DEA25C72A1C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0209-2E39-4862-A550-1F499BDA1E1F}" type="pres">
      <dgm:prSet presAssocID="{B2FD7360-DCC7-4CF5-B5A9-DEA25C72A1C4}" presName="wedge6" presStyleLbl="node1" presStyleIdx="5" presStyleCnt="7"/>
      <dgm:spPr/>
      <dgm:t>
        <a:bodyPr/>
        <a:lstStyle/>
        <a:p>
          <a:endParaRPr lang="en-US"/>
        </a:p>
      </dgm:t>
    </dgm:pt>
    <dgm:pt modelId="{4B030D9B-38F1-47AD-8399-676C4471F06A}" type="pres">
      <dgm:prSet presAssocID="{B2FD7360-DCC7-4CF5-B5A9-DEA25C72A1C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4A6CA-369A-44DC-B46A-57A24E61A410}" type="pres">
      <dgm:prSet presAssocID="{B2FD7360-DCC7-4CF5-B5A9-DEA25C72A1C4}" presName="wedge7" presStyleLbl="node1" presStyleIdx="6" presStyleCnt="7" custScaleX="100000" custScaleY="100000"/>
      <dgm:spPr/>
      <dgm:t>
        <a:bodyPr/>
        <a:lstStyle/>
        <a:p>
          <a:endParaRPr lang="en-US"/>
        </a:p>
      </dgm:t>
    </dgm:pt>
    <dgm:pt modelId="{3A4F3962-35FB-447C-BC0B-6CBD13DA0886}" type="pres">
      <dgm:prSet presAssocID="{B2FD7360-DCC7-4CF5-B5A9-DEA25C72A1C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7A6B1-A789-4189-A3BD-731AD73A4B5F}" type="presOf" srcId="{5152BDAC-31FD-4987-9B02-C9D80A8FC385}" destId="{E3D43248-63F7-4F3F-BA4D-2D55E917542D}" srcOrd="1" destOrd="0" presId="urn:microsoft.com/office/officeart/2005/8/layout/chart3"/>
    <dgm:cxn modelId="{25689D18-2690-4ED7-8010-39599B7AD6D6}" type="presOf" srcId="{5D11B7BF-BB7E-45EA-9F0F-36A552514A7A}" destId="{96639A05-A208-4CC8-B2F6-509C6EC20E3D}" srcOrd="0" destOrd="0" presId="urn:microsoft.com/office/officeart/2005/8/layout/chart3"/>
    <dgm:cxn modelId="{892026BC-323D-46A6-8FB3-09E2ADD54E46}" type="presOf" srcId="{5152BDAC-31FD-4987-9B02-C9D80A8FC385}" destId="{82E77BB3-0808-401B-84C5-C37A86879193}" srcOrd="0" destOrd="0" presId="urn:microsoft.com/office/officeart/2005/8/layout/chart3"/>
    <dgm:cxn modelId="{033FEF27-9E30-4C1D-94F7-253124B4095E}" type="presOf" srcId="{5D11B7BF-BB7E-45EA-9F0F-36A552514A7A}" destId="{6F93A3F3-597B-4ABE-9941-200878F9E5CE}" srcOrd="1" destOrd="0" presId="urn:microsoft.com/office/officeart/2005/8/layout/chart3"/>
    <dgm:cxn modelId="{E868E60C-91AB-4195-BC41-2728B81CFCDF}" type="presOf" srcId="{D8B57F78-B49B-436F-B319-16DAE31070A7}" destId="{DB98576A-A430-465C-9C35-FB6372AB9BD6}" srcOrd="0" destOrd="0" presId="urn:microsoft.com/office/officeart/2005/8/layout/chart3"/>
    <dgm:cxn modelId="{F4DA46EB-248B-43E6-8DFA-E66FC283E322}" type="presOf" srcId="{4D3D5B3D-2DA4-44CA-A6C7-2A85B7A723E1}" destId="{0DEAEEC4-617C-4EDC-A0D8-71D3B7619D72}" srcOrd="1" destOrd="0" presId="urn:microsoft.com/office/officeart/2005/8/layout/chart3"/>
    <dgm:cxn modelId="{E7CE05B3-B71C-4240-8EDA-F2E54084B3F5}" type="presOf" srcId="{84E268C9-C25F-4DA2-A2E6-D6EC854CE2E9}" destId="{3A4F3962-35FB-447C-BC0B-6CBD13DA0886}" srcOrd="1" destOrd="0" presId="urn:microsoft.com/office/officeart/2005/8/layout/chart3"/>
    <dgm:cxn modelId="{2B224C9A-3026-4152-B445-935762C28B0C}" srcId="{B2FD7360-DCC7-4CF5-B5A9-DEA25C72A1C4}" destId="{5152BDAC-31FD-4987-9B02-C9D80A8FC385}" srcOrd="2" destOrd="0" parTransId="{EA785B3A-5249-451F-9EE6-E46F9A5242F0}" sibTransId="{4EC26468-FD1D-449F-BCA7-AC2AF390028C}"/>
    <dgm:cxn modelId="{D7AD850F-1D15-4F6A-8798-0E54E344A291}" srcId="{B2FD7360-DCC7-4CF5-B5A9-DEA25C72A1C4}" destId="{08436254-2DEC-4E4E-919B-0CF3C0EDF410}" srcOrd="1" destOrd="0" parTransId="{959E1F30-5E56-4141-BF3B-5D58C9A5788F}" sibTransId="{77976E86-D48D-47B2-A835-124966481D59}"/>
    <dgm:cxn modelId="{22D1FAF9-7378-4100-BB2D-A1E9EF5FB387}" type="presOf" srcId="{08436254-2DEC-4E4E-919B-0CF3C0EDF410}" destId="{4E2CD81C-C07A-4967-86B5-020457D44C2B}" srcOrd="1" destOrd="0" presId="urn:microsoft.com/office/officeart/2005/8/layout/chart3"/>
    <dgm:cxn modelId="{039D9635-0847-40F7-9691-C42F3BD031C6}" type="presOf" srcId="{6809C7E7-DE72-42B5-B5C2-3A502304CE06}" destId="{56E40209-2E39-4862-A550-1F499BDA1E1F}" srcOrd="0" destOrd="0" presId="urn:microsoft.com/office/officeart/2005/8/layout/chart3"/>
    <dgm:cxn modelId="{D3A9F790-FF24-4FC6-9543-2CC732DF518B}" type="presOf" srcId="{84E268C9-C25F-4DA2-A2E6-D6EC854CE2E9}" destId="{5574A6CA-369A-44DC-B46A-57A24E61A410}" srcOrd="0" destOrd="0" presId="urn:microsoft.com/office/officeart/2005/8/layout/chart3"/>
    <dgm:cxn modelId="{59EBDAE0-60B3-4F09-9FDA-13ACD49B2B43}" srcId="{B2FD7360-DCC7-4CF5-B5A9-DEA25C72A1C4}" destId="{84E268C9-C25F-4DA2-A2E6-D6EC854CE2E9}" srcOrd="6" destOrd="0" parTransId="{11B2D61C-152E-44C9-9DC1-EEB5741A767F}" sibTransId="{94E4F38F-42F3-483E-8ECF-AFFBD0C75C6B}"/>
    <dgm:cxn modelId="{223E76EA-2D69-4CCA-AE11-8FC63BB835B9}" srcId="{B2FD7360-DCC7-4CF5-B5A9-DEA25C72A1C4}" destId="{D8B57F78-B49B-436F-B319-16DAE31070A7}" srcOrd="0" destOrd="0" parTransId="{326D34C1-DA08-48A9-A0CA-62558639A59E}" sibTransId="{C563AE4B-D221-4E4D-940B-6EA73880D2A3}"/>
    <dgm:cxn modelId="{5B2018EC-32B6-4C43-A43E-C56E840C9D17}" srcId="{B2FD7360-DCC7-4CF5-B5A9-DEA25C72A1C4}" destId="{4D3D5B3D-2DA4-44CA-A6C7-2A85B7A723E1}" srcOrd="4" destOrd="0" parTransId="{53A4E885-D53E-4787-BA9F-A06746DA8390}" sibTransId="{5C5C371B-6660-4351-AECE-A820DF26EF98}"/>
    <dgm:cxn modelId="{ADC13BE9-3B53-4CA5-9873-DEDC2B590B9E}" srcId="{B2FD7360-DCC7-4CF5-B5A9-DEA25C72A1C4}" destId="{6809C7E7-DE72-42B5-B5C2-3A502304CE06}" srcOrd="5" destOrd="0" parTransId="{48B6D34E-0EF8-4D51-B318-0A02EE5603E9}" sibTransId="{5E9BEFD0-BDF9-47B1-BB03-B1A37728C184}"/>
    <dgm:cxn modelId="{95944142-87BC-4313-845D-2E2EBCB458E1}" srcId="{B2FD7360-DCC7-4CF5-B5A9-DEA25C72A1C4}" destId="{5D11B7BF-BB7E-45EA-9F0F-36A552514A7A}" srcOrd="3" destOrd="0" parTransId="{9C6E3651-747B-4423-9198-FC899064AEE5}" sibTransId="{77F61B9C-7C0E-4A43-B4DA-DF4147E5C4BA}"/>
    <dgm:cxn modelId="{E51CE58B-D321-435B-8751-1D015BBCEEF0}" type="presOf" srcId="{D8B57F78-B49B-436F-B319-16DAE31070A7}" destId="{AFAD5EEA-0E14-4A1D-ABB6-C7AE827D9F05}" srcOrd="1" destOrd="0" presId="urn:microsoft.com/office/officeart/2005/8/layout/chart3"/>
    <dgm:cxn modelId="{A56C2E12-ECE8-4F04-B6D0-EEADDA0A91A2}" type="presOf" srcId="{08436254-2DEC-4E4E-919B-0CF3C0EDF410}" destId="{3EF317A8-09C2-48D8-B0A8-7DC86F2345C6}" srcOrd="0" destOrd="0" presId="urn:microsoft.com/office/officeart/2005/8/layout/chart3"/>
    <dgm:cxn modelId="{3A7ED777-3F8E-48A6-91AF-025F0701224B}" type="presOf" srcId="{6809C7E7-DE72-42B5-B5C2-3A502304CE06}" destId="{4B030D9B-38F1-47AD-8399-676C4471F06A}" srcOrd="1" destOrd="0" presId="urn:microsoft.com/office/officeart/2005/8/layout/chart3"/>
    <dgm:cxn modelId="{3DB5EA64-419D-4824-A9D3-B56590F7D26C}" type="presOf" srcId="{B2FD7360-DCC7-4CF5-B5A9-DEA25C72A1C4}" destId="{C67DC46B-2FBA-4B3E-A779-645F89AC3A9C}" srcOrd="0" destOrd="0" presId="urn:microsoft.com/office/officeart/2005/8/layout/chart3"/>
    <dgm:cxn modelId="{CEDFF95C-9284-49A3-8D5F-904E25453205}" type="presOf" srcId="{4D3D5B3D-2DA4-44CA-A6C7-2A85B7A723E1}" destId="{9809D569-2AE7-414F-A65A-AA5DD8096E4C}" srcOrd="0" destOrd="0" presId="urn:microsoft.com/office/officeart/2005/8/layout/chart3"/>
    <dgm:cxn modelId="{4EDB35ED-8D4F-4E48-9529-9C016C176D97}" type="presParOf" srcId="{C67DC46B-2FBA-4B3E-A779-645F89AC3A9C}" destId="{DB98576A-A430-465C-9C35-FB6372AB9BD6}" srcOrd="0" destOrd="0" presId="urn:microsoft.com/office/officeart/2005/8/layout/chart3"/>
    <dgm:cxn modelId="{B858724C-9BBD-4B6B-B7CF-77FCFF520E8B}" type="presParOf" srcId="{C67DC46B-2FBA-4B3E-A779-645F89AC3A9C}" destId="{AFAD5EEA-0E14-4A1D-ABB6-C7AE827D9F05}" srcOrd="1" destOrd="0" presId="urn:microsoft.com/office/officeart/2005/8/layout/chart3"/>
    <dgm:cxn modelId="{7C73DE0C-6106-4D57-B3B7-61657C656DB6}" type="presParOf" srcId="{C67DC46B-2FBA-4B3E-A779-645F89AC3A9C}" destId="{3EF317A8-09C2-48D8-B0A8-7DC86F2345C6}" srcOrd="2" destOrd="0" presId="urn:microsoft.com/office/officeart/2005/8/layout/chart3"/>
    <dgm:cxn modelId="{7B152725-6995-4B78-838D-2C556FC8C992}" type="presParOf" srcId="{C67DC46B-2FBA-4B3E-A779-645F89AC3A9C}" destId="{4E2CD81C-C07A-4967-86B5-020457D44C2B}" srcOrd="3" destOrd="0" presId="urn:microsoft.com/office/officeart/2005/8/layout/chart3"/>
    <dgm:cxn modelId="{A4D86D3B-2A13-4190-9CBF-D21CBBC0BDE5}" type="presParOf" srcId="{C67DC46B-2FBA-4B3E-A779-645F89AC3A9C}" destId="{82E77BB3-0808-401B-84C5-C37A86879193}" srcOrd="4" destOrd="0" presId="urn:microsoft.com/office/officeart/2005/8/layout/chart3"/>
    <dgm:cxn modelId="{002C02AD-AED8-433F-B814-A115E2C9FDC7}" type="presParOf" srcId="{C67DC46B-2FBA-4B3E-A779-645F89AC3A9C}" destId="{E3D43248-63F7-4F3F-BA4D-2D55E917542D}" srcOrd="5" destOrd="0" presId="urn:microsoft.com/office/officeart/2005/8/layout/chart3"/>
    <dgm:cxn modelId="{897EE7CD-F688-49AB-B32A-7F03E3F3CFB6}" type="presParOf" srcId="{C67DC46B-2FBA-4B3E-A779-645F89AC3A9C}" destId="{96639A05-A208-4CC8-B2F6-509C6EC20E3D}" srcOrd="6" destOrd="0" presId="urn:microsoft.com/office/officeart/2005/8/layout/chart3"/>
    <dgm:cxn modelId="{87D2ADF1-99AC-4FCE-A4F1-2C765D87839A}" type="presParOf" srcId="{C67DC46B-2FBA-4B3E-A779-645F89AC3A9C}" destId="{6F93A3F3-597B-4ABE-9941-200878F9E5CE}" srcOrd="7" destOrd="0" presId="urn:microsoft.com/office/officeart/2005/8/layout/chart3"/>
    <dgm:cxn modelId="{ABC0318B-785A-4DB2-9CAF-E40A95D17A70}" type="presParOf" srcId="{C67DC46B-2FBA-4B3E-A779-645F89AC3A9C}" destId="{9809D569-2AE7-414F-A65A-AA5DD8096E4C}" srcOrd="8" destOrd="0" presId="urn:microsoft.com/office/officeart/2005/8/layout/chart3"/>
    <dgm:cxn modelId="{76A50885-8514-4E86-9340-F0F7ECC1CABF}" type="presParOf" srcId="{C67DC46B-2FBA-4B3E-A779-645F89AC3A9C}" destId="{0DEAEEC4-617C-4EDC-A0D8-71D3B7619D72}" srcOrd="9" destOrd="0" presId="urn:microsoft.com/office/officeart/2005/8/layout/chart3"/>
    <dgm:cxn modelId="{ACD329CE-A561-4885-9BC7-9838E4DF269F}" type="presParOf" srcId="{C67DC46B-2FBA-4B3E-A779-645F89AC3A9C}" destId="{56E40209-2E39-4862-A550-1F499BDA1E1F}" srcOrd="10" destOrd="0" presId="urn:microsoft.com/office/officeart/2005/8/layout/chart3"/>
    <dgm:cxn modelId="{3E9FC318-365F-43BD-8781-440EE13BF7E9}" type="presParOf" srcId="{C67DC46B-2FBA-4B3E-A779-645F89AC3A9C}" destId="{4B030D9B-38F1-47AD-8399-676C4471F06A}" srcOrd="11" destOrd="0" presId="urn:microsoft.com/office/officeart/2005/8/layout/chart3"/>
    <dgm:cxn modelId="{A4CF04BB-3100-4438-B9CF-6EECC01A6B45}" type="presParOf" srcId="{C67DC46B-2FBA-4B3E-A779-645F89AC3A9C}" destId="{5574A6CA-369A-44DC-B46A-57A24E61A410}" srcOrd="12" destOrd="0" presId="urn:microsoft.com/office/officeart/2005/8/layout/chart3"/>
    <dgm:cxn modelId="{7AA497F3-778F-4000-B92C-3124BBBCA330}" type="presParOf" srcId="{C67DC46B-2FBA-4B3E-A779-645F89AC3A9C}" destId="{3A4F3962-35FB-447C-BC0B-6CBD13DA088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338A9-A966-4D30-AAE5-8442DD1155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4E3BA-0126-45D5-82D3-F3A37928E92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 </a:t>
          </a:r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Interest Free </a:t>
          </a:r>
        </a:p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Micro-financing</a:t>
          </a:r>
          <a:endParaRPr lang="en-US" dirty="0">
            <a:solidFill>
              <a:schemeClr val="bg1"/>
            </a:solidFill>
          </a:endParaRPr>
        </a:p>
      </dgm:t>
    </dgm:pt>
    <dgm:pt modelId="{749D2988-2B64-4B1C-B75C-5B8E8920E2AB}" type="parTrans" cxnId="{E6115588-70C3-435E-964D-74E6E7B45A06}">
      <dgm:prSet/>
      <dgm:spPr/>
      <dgm:t>
        <a:bodyPr/>
        <a:lstStyle/>
        <a:p>
          <a:endParaRPr lang="en-US"/>
        </a:p>
      </dgm:t>
    </dgm:pt>
    <dgm:pt modelId="{A8F429FA-8E86-44A0-9103-9D73BA60602B}" type="sibTrans" cxnId="{E6115588-70C3-435E-964D-74E6E7B45A06}">
      <dgm:prSet/>
      <dgm:spPr/>
      <dgm:t>
        <a:bodyPr/>
        <a:lstStyle/>
        <a:p>
          <a:endParaRPr lang="en-US"/>
        </a:p>
      </dgm:t>
    </dgm:pt>
    <dgm:pt modelId="{BE428053-0690-4483-A0E2-4E6529FA6FE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Educational Services</a:t>
          </a:r>
          <a:endParaRPr lang="en-US" dirty="0">
            <a:solidFill>
              <a:schemeClr val="bg1"/>
            </a:solidFill>
          </a:endParaRPr>
        </a:p>
      </dgm:t>
    </dgm:pt>
    <dgm:pt modelId="{D07262A3-98CB-40A0-98F9-4A47D20C5335}" type="parTrans" cxnId="{0761B640-99B3-46A1-BE4D-732050B6FF8A}">
      <dgm:prSet/>
      <dgm:spPr/>
      <dgm:t>
        <a:bodyPr/>
        <a:lstStyle/>
        <a:p>
          <a:endParaRPr lang="en-US"/>
        </a:p>
      </dgm:t>
    </dgm:pt>
    <dgm:pt modelId="{8859F8D6-34A1-47F0-A2BD-CE204E2E9968}" type="sibTrans" cxnId="{0761B640-99B3-46A1-BE4D-732050B6FF8A}">
      <dgm:prSet/>
      <dgm:spPr/>
      <dgm:t>
        <a:bodyPr/>
        <a:lstStyle/>
        <a:p>
          <a:endParaRPr lang="en-US"/>
        </a:p>
      </dgm:t>
    </dgm:pt>
    <dgm:pt modelId="{DA36CFA1-114E-409F-8367-753A5196D5C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Clothes Bank</a:t>
          </a:r>
          <a:endParaRPr lang="en-US" dirty="0">
            <a:solidFill>
              <a:schemeClr val="bg1"/>
            </a:solidFill>
          </a:endParaRPr>
        </a:p>
      </dgm:t>
    </dgm:pt>
    <dgm:pt modelId="{40221C52-B1D8-4C36-A12A-084112A0371B}" type="parTrans" cxnId="{7D29490D-A2A4-4C74-B4F7-1765DB0471B9}">
      <dgm:prSet/>
      <dgm:spPr/>
      <dgm:t>
        <a:bodyPr/>
        <a:lstStyle/>
        <a:p>
          <a:endParaRPr lang="en-US"/>
        </a:p>
      </dgm:t>
    </dgm:pt>
    <dgm:pt modelId="{64D72A2C-850F-41AB-A806-B8C365D58079}" type="sibTrans" cxnId="{7D29490D-A2A4-4C74-B4F7-1765DB0471B9}">
      <dgm:prSet/>
      <dgm:spPr/>
      <dgm:t>
        <a:bodyPr/>
        <a:lstStyle/>
        <a:p>
          <a:endParaRPr lang="en-US"/>
        </a:p>
      </dgm:t>
    </dgm:pt>
    <dgm:pt modelId="{4D30FD9B-DAA5-4B3E-8449-1A8B973FF9C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Health Services</a:t>
          </a:r>
          <a:endParaRPr lang="en-US" dirty="0">
            <a:solidFill>
              <a:schemeClr val="bg1"/>
            </a:solidFill>
          </a:endParaRPr>
        </a:p>
      </dgm:t>
    </dgm:pt>
    <dgm:pt modelId="{BC9D05E4-1C7E-4FC2-B5C2-EEB64F074152}" type="parTrans" cxnId="{F84AB400-041B-4A6E-833A-CB5837BC1861}">
      <dgm:prSet/>
      <dgm:spPr/>
      <dgm:t>
        <a:bodyPr/>
        <a:lstStyle/>
        <a:p>
          <a:endParaRPr lang="en-US"/>
        </a:p>
      </dgm:t>
    </dgm:pt>
    <dgm:pt modelId="{31D8D52B-84D3-4A46-9EA5-79F979E28905}" type="sibTrans" cxnId="{F84AB400-041B-4A6E-833A-CB5837BC1861}">
      <dgm:prSet/>
      <dgm:spPr/>
      <dgm:t>
        <a:bodyPr/>
        <a:lstStyle/>
        <a:p>
          <a:endParaRPr lang="en-US"/>
        </a:p>
      </dgm:t>
    </dgm:pt>
    <dgm:pt modelId="{4A8FA72A-0F1C-4E15-BDEA-171CC893B48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Transgender Support Program</a:t>
          </a:r>
          <a:endParaRPr lang="en-US" dirty="0">
            <a:solidFill>
              <a:schemeClr val="bg1"/>
            </a:solidFill>
          </a:endParaRPr>
        </a:p>
      </dgm:t>
    </dgm:pt>
    <dgm:pt modelId="{8372E30A-061B-4ED8-A46B-1132047F2E01}" type="parTrans" cxnId="{4F18B253-1434-4B55-9391-0359426B9262}">
      <dgm:prSet/>
      <dgm:spPr/>
      <dgm:t>
        <a:bodyPr/>
        <a:lstStyle/>
        <a:p>
          <a:endParaRPr lang="en-US"/>
        </a:p>
      </dgm:t>
    </dgm:pt>
    <dgm:pt modelId="{1AD232CB-A7B1-48AD-B67B-AC097E9C9CBC}" type="sibTrans" cxnId="{4F18B253-1434-4B55-9391-0359426B9262}">
      <dgm:prSet/>
      <dgm:spPr/>
      <dgm:t>
        <a:bodyPr/>
        <a:lstStyle/>
        <a:p>
          <a:endParaRPr lang="en-US"/>
        </a:p>
      </dgm:t>
    </dgm:pt>
    <dgm:pt modelId="{95450986-F03A-40C5-8483-521CA71C7B16}" type="pres">
      <dgm:prSet presAssocID="{183338A9-A966-4D30-AAE5-8442DD1155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28751-F06F-4218-85A8-626403FF2277}" type="pres">
      <dgm:prSet presAssocID="{EF24E3BA-0126-45D5-82D3-F3A37928E927}" presName="node" presStyleLbl="node1" presStyleIdx="0" presStyleCnt="5" custLinFactNeighborX="3262" custLinFactNeighborY="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350B1-9AE8-4140-8A0A-12931CEC517F}" type="pres">
      <dgm:prSet presAssocID="{A8F429FA-8E86-44A0-9103-9D73BA60602B}" presName="sibTrans" presStyleCnt="0"/>
      <dgm:spPr/>
    </dgm:pt>
    <dgm:pt modelId="{8AB23054-5FEB-4275-AA59-362A7642E9D0}" type="pres">
      <dgm:prSet presAssocID="{BE428053-0690-4483-A0E2-4E6529FA6FE1}" presName="node" presStyleLbl="node1" presStyleIdx="1" presStyleCnt="5" custLinFactNeighborX="1426" custLinFactNeighborY="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0BE83-69DA-4765-B3FA-ABC314DCB026}" type="pres">
      <dgm:prSet presAssocID="{8859F8D6-34A1-47F0-A2BD-CE204E2E9968}" presName="sibTrans" presStyleCnt="0"/>
      <dgm:spPr/>
    </dgm:pt>
    <dgm:pt modelId="{BA5B2B46-09E5-473D-B850-D28A45559FF7}" type="pres">
      <dgm:prSet presAssocID="{DA36CFA1-114E-409F-8367-753A5196D5C2}" presName="node" presStyleLbl="node1" presStyleIdx="2" presStyleCnt="5" custLinFactNeighborX="191" custLinFactNeighborY="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B63B6-3739-49AC-9D90-4DBC0642AA74}" type="pres">
      <dgm:prSet presAssocID="{64D72A2C-850F-41AB-A806-B8C365D58079}" presName="sibTrans" presStyleCnt="0"/>
      <dgm:spPr/>
    </dgm:pt>
    <dgm:pt modelId="{51FAFE9D-B7B2-4D7A-8491-C23D1ED2D572}" type="pres">
      <dgm:prSet presAssocID="{4D30FD9B-DAA5-4B3E-8449-1A8B973FF9C1}" presName="node" presStyleLbl="node1" presStyleIdx="3" presStyleCnt="5" custLinFactNeighborX="4484" custLinFactNeighborY="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F6020-D3AF-47DF-87D4-2757AE9DC5ED}" type="pres">
      <dgm:prSet presAssocID="{31D8D52B-84D3-4A46-9EA5-79F979E28905}" presName="sibTrans" presStyleCnt="0"/>
      <dgm:spPr/>
    </dgm:pt>
    <dgm:pt modelId="{A75D5EB5-BF2A-4D0D-AF7D-48134DB01323}" type="pres">
      <dgm:prSet presAssocID="{4A8FA72A-0F1C-4E15-BDEA-171CC893B482}" presName="node" presStyleLbl="node1" presStyleIdx="4" presStyleCnt="5" custLinFactNeighborX="2385" custLinFactNeighborY="6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15588-70C3-435E-964D-74E6E7B45A06}" srcId="{183338A9-A966-4D30-AAE5-8442DD1155EB}" destId="{EF24E3BA-0126-45D5-82D3-F3A37928E927}" srcOrd="0" destOrd="0" parTransId="{749D2988-2B64-4B1C-B75C-5B8E8920E2AB}" sibTransId="{A8F429FA-8E86-44A0-9103-9D73BA60602B}"/>
    <dgm:cxn modelId="{4F18B253-1434-4B55-9391-0359426B9262}" srcId="{183338A9-A966-4D30-AAE5-8442DD1155EB}" destId="{4A8FA72A-0F1C-4E15-BDEA-171CC893B482}" srcOrd="4" destOrd="0" parTransId="{8372E30A-061B-4ED8-A46B-1132047F2E01}" sibTransId="{1AD232CB-A7B1-48AD-B67B-AC097E9C9CBC}"/>
    <dgm:cxn modelId="{4D0C8068-8C21-4F56-8988-9472C1935FE6}" type="presOf" srcId="{183338A9-A966-4D30-AAE5-8442DD1155EB}" destId="{95450986-F03A-40C5-8483-521CA71C7B16}" srcOrd="0" destOrd="0" presId="urn:microsoft.com/office/officeart/2005/8/layout/default"/>
    <dgm:cxn modelId="{C85C1C36-5298-468A-ABD1-245A8370FC26}" type="presOf" srcId="{4D30FD9B-DAA5-4B3E-8449-1A8B973FF9C1}" destId="{51FAFE9D-B7B2-4D7A-8491-C23D1ED2D572}" srcOrd="0" destOrd="0" presId="urn:microsoft.com/office/officeart/2005/8/layout/default"/>
    <dgm:cxn modelId="{F84AB400-041B-4A6E-833A-CB5837BC1861}" srcId="{183338A9-A966-4D30-AAE5-8442DD1155EB}" destId="{4D30FD9B-DAA5-4B3E-8449-1A8B973FF9C1}" srcOrd="3" destOrd="0" parTransId="{BC9D05E4-1C7E-4FC2-B5C2-EEB64F074152}" sibTransId="{31D8D52B-84D3-4A46-9EA5-79F979E28905}"/>
    <dgm:cxn modelId="{71815031-A86D-4B39-8E6E-25B71BDB7EF0}" type="presOf" srcId="{4A8FA72A-0F1C-4E15-BDEA-171CC893B482}" destId="{A75D5EB5-BF2A-4D0D-AF7D-48134DB01323}" srcOrd="0" destOrd="0" presId="urn:microsoft.com/office/officeart/2005/8/layout/default"/>
    <dgm:cxn modelId="{7D29490D-A2A4-4C74-B4F7-1765DB0471B9}" srcId="{183338A9-A966-4D30-AAE5-8442DD1155EB}" destId="{DA36CFA1-114E-409F-8367-753A5196D5C2}" srcOrd="2" destOrd="0" parTransId="{40221C52-B1D8-4C36-A12A-084112A0371B}" sibTransId="{64D72A2C-850F-41AB-A806-B8C365D58079}"/>
    <dgm:cxn modelId="{77CC3CC6-3D2C-485B-B67C-2E4B15C9A18C}" type="presOf" srcId="{DA36CFA1-114E-409F-8367-753A5196D5C2}" destId="{BA5B2B46-09E5-473D-B850-D28A45559FF7}" srcOrd="0" destOrd="0" presId="urn:microsoft.com/office/officeart/2005/8/layout/default"/>
    <dgm:cxn modelId="{0761B640-99B3-46A1-BE4D-732050B6FF8A}" srcId="{183338A9-A966-4D30-AAE5-8442DD1155EB}" destId="{BE428053-0690-4483-A0E2-4E6529FA6FE1}" srcOrd="1" destOrd="0" parTransId="{D07262A3-98CB-40A0-98F9-4A47D20C5335}" sibTransId="{8859F8D6-34A1-47F0-A2BD-CE204E2E9968}"/>
    <dgm:cxn modelId="{ECE686C1-C3FF-48F9-AAE6-FE4846C4B46A}" type="presOf" srcId="{EF24E3BA-0126-45D5-82D3-F3A37928E927}" destId="{93128751-F06F-4218-85A8-626403FF2277}" srcOrd="0" destOrd="0" presId="urn:microsoft.com/office/officeart/2005/8/layout/default"/>
    <dgm:cxn modelId="{D5BA33C3-7799-472A-A2B8-D6AB18CB4AEE}" type="presOf" srcId="{BE428053-0690-4483-A0E2-4E6529FA6FE1}" destId="{8AB23054-5FEB-4275-AA59-362A7642E9D0}" srcOrd="0" destOrd="0" presId="urn:microsoft.com/office/officeart/2005/8/layout/default"/>
    <dgm:cxn modelId="{06DAB7FE-40EA-4254-9652-891DE1A160DC}" type="presParOf" srcId="{95450986-F03A-40C5-8483-521CA71C7B16}" destId="{93128751-F06F-4218-85A8-626403FF2277}" srcOrd="0" destOrd="0" presId="urn:microsoft.com/office/officeart/2005/8/layout/default"/>
    <dgm:cxn modelId="{515B3371-21DE-4CA7-A896-F08F2FC0AAB8}" type="presParOf" srcId="{95450986-F03A-40C5-8483-521CA71C7B16}" destId="{93B350B1-9AE8-4140-8A0A-12931CEC517F}" srcOrd="1" destOrd="0" presId="urn:microsoft.com/office/officeart/2005/8/layout/default"/>
    <dgm:cxn modelId="{4CE4B752-A0F9-4E6E-B2A2-AA969004BA89}" type="presParOf" srcId="{95450986-F03A-40C5-8483-521CA71C7B16}" destId="{8AB23054-5FEB-4275-AA59-362A7642E9D0}" srcOrd="2" destOrd="0" presId="urn:microsoft.com/office/officeart/2005/8/layout/default"/>
    <dgm:cxn modelId="{E509BD07-F0B4-4195-85CC-9DD370F92895}" type="presParOf" srcId="{95450986-F03A-40C5-8483-521CA71C7B16}" destId="{A080BE83-69DA-4765-B3FA-ABC314DCB026}" srcOrd="3" destOrd="0" presId="urn:microsoft.com/office/officeart/2005/8/layout/default"/>
    <dgm:cxn modelId="{6C3B8646-8B1C-485A-BBFB-E9D768787BE5}" type="presParOf" srcId="{95450986-F03A-40C5-8483-521CA71C7B16}" destId="{BA5B2B46-09E5-473D-B850-D28A45559FF7}" srcOrd="4" destOrd="0" presId="urn:microsoft.com/office/officeart/2005/8/layout/default"/>
    <dgm:cxn modelId="{570EDE02-DB1F-4915-8950-475FE4B47F2E}" type="presParOf" srcId="{95450986-F03A-40C5-8483-521CA71C7B16}" destId="{A4AB63B6-3739-49AC-9D90-4DBC0642AA74}" srcOrd="5" destOrd="0" presId="urn:microsoft.com/office/officeart/2005/8/layout/default"/>
    <dgm:cxn modelId="{EF968AD4-3FB4-461B-BE10-63EBF7936078}" type="presParOf" srcId="{95450986-F03A-40C5-8483-521CA71C7B16}" destId="{51FAFE9D-B7B2-4D7A-8491-C23D1ED2D572}" srcOrd="6" destOrd="0" presId="urn:microsoft.com/office/officeart/2005/8/layout/default"/>
    <dgm:cxn modelId="{369BAA29-DBE2-4F5C-9FEC-8F8A5D65C711}" type="presParOf" srcId="{95450986-F03A-40C5-8483-521CA71C7B16}" destId="{9D9F6020-D3AF-47DF-87D4-2757AE9DC5ED}" srcOrd="7" destOrd="0" presId="urn:microsoft.com/office/officeart/2005/8/layout/default"/>
    <dgm:cxn modelId="{44722386-7B86-41F4-BFD0-F0E7EFAFAC3A}" type="presParOf" srcId="{95450986-F03A-40C5-8483-521CA71C7B16}" destId="{A75D5EB5-BF2A-4D0D-AF7D-48134DB0132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8576A-A430-465C-9C35-FB6372AB9BD6}">
      <dsp:nvSpPr>
        <dsp:cNvPr id="0" name=""/>
        <dsp:cNvSpPr/>
      </dsp:nvSpPr>
      <dsp:spPr>
        <a:xfrm>
          <a:off x="1430879" y="-54803"/>
          <a:ext cx="5266240" cy="5266240"/>
        </a:xfrm>
        <a:prstGeom prst="pie">
          <a:avLst>
            <a:gd name="adj1" fmla="val 16200000"/>
            <a:gd name="adj2" fmla="val 19285716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Enterprise (98.20%) </a:t>
          </a:r>
          <a:endParaRPr lang="en-US" sz="2000" kern="1200" dirty="0"/>
        </a:p>
      </dsp:txBody>
      <dsp:txXfrm>
        <a:off x="4116035" y="446743"/>
        <a:ext cx="1441946" cy="909053"/>
      </dsp:txXfrm>
    </dsp:sp>
    <dsp:sp modelId="{3EF317A8-09C2-48D8-B0A8-7DC86F2345C6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Housing (0.5%)</a:t>
          </a:r>
          <a:endParaRPr lang="en-US" sz="2000" kern="1200" dirty="0"/>
        </a:p>
      </dsp:txBody>
      <dsp:txXfrm>
        <a:off x="4754663" y="2202038"/>
        <a:ext cx="1264229" cy="803096"/>
      </dsp:txXfrm>
    </dsp:sp>
    <dsp:sp modelId="{82E77BB3-0808-401B-84C5-C37A86879193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Marriage (0.4%)</a:t>
          </a:r>
          <a:endParaRPr lang="en-US" sz="2000" kern="1200" dirty="0"/>
        </a:p>
      </dsp:txBody>
      <dsp:txXfrm>
        <a:off x="4573318" y="3238292"/>
        <a:ext cx="1139878" cy="829002"/>
      </dsp:txXfrm>
    </dsp:sp>
    <dsp:sp modelId="{96639A05-A208-4CC8-B2F6-509C6EC20E3D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(0.3%)</a:t>
          </a:r>
          <a:endParaRPr lang="en-US" sz="2000" kern="1200" dirty="0"/>
        </a:p>
      </dsp:txBody>
      <dsp:txXfrm>
        <a:off x="3368673" y="4067295"/>
        <a:ext cx="1165785" cy="829002"/>
      </dsp:txXfrm>
    </dsp:sp>
    <dsp:sp modelId="{9809D569-2AE7-414F-A65A-AA5DD8096E4C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Liberation (0.3%)</a:t>
          </a:r>
        </a:p>
      </dsp:txBody>
      <dsp:txXfrm>
        <a:off x="2189935" y="3238292"/>
        <a:ext cx="1139878" cy="829002"/>
      </dsp:txXfrm>
    </dsp:sp>
    <dsp:sp modelId="{56E40209-2E39-4862-A550-1F499BDA1E1F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 (0.2%)</a:t>
          </a:r>
          <a:endParaRPr lang="en-US" sz="2000" kern="1200" dirty="0"/>
        </a:p>
      </dsp:txBody>
      <dsp:txXfrm>
        <a:off x="1884240" y="2202038"/>
        <a:ext cx="1264229" cy="803096"/>
      </dsp:txXfrm>
    </dsp:sp>
    <dsp:sp modelId="{5574A6CA-369A-44DC-B46A-57A24E61A410}">
      <dsp:nvSpPr>
        <dsp:cNvPr id="0" name=""/>
        <dsp:cNvSpPr/>
      </dsp:nvSpPr>
      <dsp:spPr>
        <a:xfrm>
          <a:off x="1775433" y="647658"/>
          <a:ext cx="4352265" cy="4352265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Emergency (0.1%)</a:t>
          </a:r>
          <a:endParaRPr lang="en-US" sz="2000" kern="1200" dirty="0"/>
        </a:p>
      </dsp:txBody>
      <dsp:txXfrm>
        <a:off x="2718424" y="1062159"/>
        <a:ext cx="1191691" cy="751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28751-F06F-4218-85A8-626403FF2277}">
      <dsp:nvSpPr>
        <dsp:cNvPr id="0" name=""/>
        <dsp:cNvSpPr/>
      </dsp:nvSpPr>
      <dsp:spPr>
        <a:xfrm>
          <a:off x="83978" y="44053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 </a:t>
          </a: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Interest Free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Micro-financing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3978" y="440530"/>
        <a:ext cx="2574460" cy="1544676"/>
      </dsp:txXfrm>
    </dsp:sp>
    <dsp:sp modelId="{8AB23054-5FEB-4275-AA59-362A7642E9D0}">
      <dsp:nvSpPr>
        <dsp:cNvPr id="0" name=""/>
        <dsp:cNvSpPr/>
      </dsp:nvSpPr>
      <dsp:spPr>
        <a:xfrm>
          <a:off x="2868618" y="43500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Educational Services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68618" y="435000"/>
        <a:ext cx="2574460" cy="1544676"/>
      </dsp:txXfrm>
    </dsp:sp>
    <dsp:sp modelId="{BA5B2B46-09E5-473D-B850-D28A45559FF7}">
      <dsp:nvSpPr>
        <dsp:cNvPr id="0" name=""/>
        <dsp:cNvSpPr/>
      </dsp:nvSpPr>
      <dsp:spPr>
        <a:xfrm>
          <a:off x="5663812" y="440530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Clothes Bank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663812" y="440530"/>
        <a:ext cx="2574460" cy="1544676"/>
      </dsp:txXfrm>
    </dsp:sp>
    <dsp:sp modelId="{51FAFE9D-B7B2-4D7A-8491-C23D1ED2D572}">
      <dsp:nvSpPr>
        <dsp:cNvPr id="0" name=""/>
        <dsp:cNvSpPr/>
      </dsp:nvSpPr>
      <dsp:spPr>
        <a:xfrm>
          <a:off x="1531391" y="2190596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Health Services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531391" y="2190596"/>
        <a:ext cx="2574460" cy="1544676"/>
      </dsp:txXfrm>
    </dsp:sp>
    <dsp:sp modelId="{A75D5EB5-BF2A-4D0D-AF7D-48134DB01323}">
      <dsp:nvSpPr>
        <dsp:cNvPr id="0" name=""/>
        <dsp:cNvSpPr/>
      </dsp:nvSpPr>
      <dsp:spPr>
        <a:xfrm>
          <a:off x="4309260" y="2191925"/>
          <a:ext cx="2574460" cy="15446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rPr>
            <a:t>Akhuwat Transgender Support Program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309260" y="2191925"/>
        <a:ext cx="2574460" cy="154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CF3910-AD64-4EB5-B4FA-94C32DF58573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B683C-C2CF-4810-BDA4-E48CB04D0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BB4DEA-2C2E-42AE-8366-BA845BF0B89F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01A184-0A07-49B8-843B-772097CC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F64F-AB74-40A6-859C-1B19839E8E2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5B97-F6F8-451D-BEB1-447A7B83D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.pn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hyperlink" Target="mailto:info@akhuwat.org.pk" TargetMode="External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Wall%20Street%20Journal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World%20Economic%20Forum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5353177" y="6544314"/>
            <a:ext cx="4727815" cy="43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. A KH U W A T . O R G . P K</a:t>
            </a:r>
            <a:endParaRPr lang="en-US" sz="1050" b="1" dirty="0">
              <a:solidFill>
                <a:srgbClr val="00B05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39235" y="2965268"/>
            <a:ext cx="6468035" cy="208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8</a:t>
            </a:r>
            <a:r>
              <a:rPr lang="en-US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TH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GLOBAL ISLAMIC MICROFINANCE FORUM</a:t>
            </a: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AKHUWAT’S MODEL OF QARZ-E-HASSAN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November 25,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2018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Dr. Amjad Saqib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40" y="838820"/>
            <a:ext cx="1865784" cy="18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0101" y="578395"/>
            <a:ext cx="6326557" cy="686159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Types Of Loans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711151" y="1571224"/>
          <a:ext cx="8128000" cy="518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8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3280" y="1722573"/>
            <a:ext cx="747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Started in 2001 with a small loan of </a:t>
            </a:r>
            <a:r>
              <a:rPr lang="en-GB" sz="2000" b="1" dirty="0" smtClean="0"/>
              <a:t>US$</a:t>
            </a:r>
            <a:r>
              <a:rPr lang="en-GB" sz="2000" dirty="0" smtClean="0"/>
              <a:t> </a:t>
            </a:r>
            <a:r>
              <a:rPr lang="en-GB" sz="2000" b="1" dirty="0" smtClean="0"/>
              <a:t>100 – Nov 2018</a:t>
            </a:r>
            <a:endParaRPr lang="en-GB" sz="200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741793" y="566609"/>
            <a:ext cx="6466485" cy="697945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Impact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9520"/>
              </p:ext>
            </p:extLst>
          </p:nvPr>
        </p:nvGraphicFramePr>
        <p:xfrm>
          <a:off x="3847819" y="2250463"/>
          <a:ext cx="5638943" cy="391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8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Benefiting Families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Million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 Amount Disbursed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US$ 700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Recovery Rate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99.94%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Active Loans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965,000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4551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Number of Branches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816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Number of Cities/Towns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53280" y="6293675"/>
            <a:ext cx="6070231" cy="485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Exchange Rate: PKR </a:t>
            </a:r>
            <a:r>
              <a:rPr lang="en-US" sz="1200" i="1" dirty="0" smtClean="0">
                <a:solidFill>
                  <a:prstClr val="black"/>
                </a:solidFill>
              </a:rPr>
              <a:t>130 </a:t>
            </a:r>
            <a:r>
              <a:rPr lang="en-US" sz="1200" i="1" dirty="0" smtClean="0">
                <a:solidFill>
                  <a:prstClr val="black"/>
                </a:solidFill>
              </a:rPr>
              <a:t>= US$ 1 | as at Oct 31</a:t>
            </a:r>
            <a:r>
              <a:rPr lang="en-US" sz="1200" i="1" baseline="30000" dirty="0" smtClean="0">
                <a:solidFill>
                  <a:prstClr val="black"/>
                </a:solidFill>
              </a:rPr>
              <a:t>st</a:t>
            </a:r>
            <a:r>
              <a:rPr lang="en-US" sz="1200" i="1" dirty="0" smtClean="0">
                <a:solidFill>
                  <a:prstClr val="black"/>
                </a:solidFill>
              </a:rPr>
              <a:t>, 2018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304" y="526844"/>
            <a:ext cx="6354235" cy="1301956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World’s Largest </a:t>
            </a:r>
            <a:r>
              <a:rPr lang="en-US" sz="4000" dirty="0" err="1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Interst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-free MFI</a:t>
            </a:r>
            <a:b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Alhamdulillah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E7E6E6">
                  <a:lumMod val="75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4223559" y="2182290"/>
            <a:ext cx="1517526" cy="111966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045" y="2333613"/>
            <a:ext cx="1284204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76200" dir="13500000">
                    <a:prstClr val="black">
                      <a:alpha val="38000"/>
                    </a:prstClr>
                  </a:innerShdw>
                </a:effectLst>
                <a:latin typeface="Verdana" pitchFamily="34" charset="0"/>
              </a:rPr>
              <a:t>1</a:t>
            </a:r>
            <a:r>
              <a:rPr lang="en-US" sz="4400" b="1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76200" dir="13500000">
                    <a:prstClr val="black">
                      <a:alpha val="38000"/>
                    </a:prstClr>
                  </a:innerShdw>
                </a:effectLst>
                <a:latin typeface="Verdana" pitchFamily="34" charset="0"/>
              </a:rPr>
              <a:t>st</a:t>
            </a:r>
            <a:r>
              <a:rPr lang="en-US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76200" dir="13500000">
                    <a:prstClr val="black">
                      <a:alpha val="38000"/>
                    </a:prstClr>
                  </a:innerShdw>
                </a:effectLst>
                <a:latin typeface="Verdana" pitchFamily="34" charset="0"/>
              </a:rPr>
              <a:t> </a:t>
            </a:r>
            <a:endParaRPr lang="en-US" sz="4400" b="1" dirty="0">
              <a:solidFill>
                <a:prstClr val="black">
                  <a:lumMod val="75000"/>
                  <a:lumOff val="25000"/>
                </a:prstClr>
              </a:solidFill>
              <a:effectLst>
                <a:innerShdw blurRad="63500" dist="76200" dir="13500000">
                  <a:prstClr val="black">
                    <a:alpha val="38000"/>
                  </a:prstClr>
                </a:innerShdw>
              </a:effectLst>
              <a:latin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98355" y="3461545"/>
            <a:ext cx="1600200" cy="1772975"/>
            <a:chOff x="2652131" y="3533051"/>
            <a:chExt cx="1600200" cy="1761044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2667809" y="3533051"/>
              <a:ext cx="1575918" cy="157637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Below">
                <a:rot lat="600000" lon="0" rev="0"/>
              </a:camera>
              <a:lightRig rig="threePt" dir="t"/>
            </a:scene3d>
            <a:sp3d extrusionH="102235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2652131" y="3601324"/>
              <a:ext cx="1600200" cy="16927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Largest Microfinance Provider in terms of Active Loans</a:t>
              </a:r>
              <a:endParaRPr lang="en-US" dirty="0">
                <a:solidFill>
                  <a:prstClr val="black"/>
                </a:solidFill>
              </a:endParaRPr>
            </a:p>
            <a:p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4214033" y="5513303"/>
            <a:ext cx="1575918" cy="70059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 smtClean="0">
                <a:solidFill>
                  <a:prstClr val="black"/>
                </a:solidFill>
              </a:rPr>
              <a:t>985,000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Active Loans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44943" y="2189455"/>
            <a:ext cx="1621865" cy="4031605"/>
            <a:chOff x="7251685" y="2261936"/>
            <a:chExt cx="1621865" cy="4031605"/>
          </a:xfrm>
        </p:grpSpPr>
        <p:grpSp>
          <p:nvGrpSpPr>
            <p:cNvPr id="24" name="Group 23"/>
            <p:cNvGrpSpPr/>
            <p:nvPr/>
          </p:nvGrpSpPr>
          <p:grpSpPr>
            <a:xfrm>
              <a:off x="7251685" y="3541191"/>
              <a:ext cx="1621865" cy="1833944"/>
              <a:chOff x="6159946" y="3533051"/>
              <a:chExt cx="1621865" cy="1576378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6159946" y="3533051"/>
                <a:ext cx="1575918" cy="1576378"/>
              </a:xfrm>
              <a:prstGeom prst="rect">
                <a:avLst/>
              </a:prstGeom>
              <a:gradFill flip="none" rotWithShape="1">
                <a:gsLst>
                  <a:gs pos="0">
                    <a:srgbClr val="AFE87E"/>
                  </a:gs>
                  <a:gs pos="100000">
                    <a:srgbClr val="64D011"/>
                  </a:gs>
                </a:gsLst>
                <a:lin ang="54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Below" fov="2700000">
                  <a:rot lat="600000" lon="0" rev="0"/>
                </a:camera>
                <a:lightRig rig="threePt" dir="t"/>
              </a:scene3d>
              <a:sp3d extrusionH="1022350"/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TextBox 16"/>
              <p:cNvSpPr txBox="1">
                <a:spLocks noChangeArrowheads="1"/>
              </p:cNvSpPr>
              <p:nvPr/>
            </p:nvSpPr>
            <p:spPr bwMode="auto">
              <a:xfrm>
                <a:off x="6181611" y="3542922"/>
                <a:ext cx="1600200" cy="1507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Largest Microfinance Provider in Terms of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% Age of</a:t>
                </a: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Market Share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7261211" y="2261936"/>
              <a:ext cx="1516244" cy="1119663"/>
            </a:xfrm>
            <a:prstGeom prst="rect">
              <a:avLst/>
            </a:prstGeom>
            <a:gradFill flip="none" rotWithShape="1">
              <a:gsLst>
                <a:gs pos="0">
                  <a:srgbClr val="64D011"/>
                </a:gs>
                <a:gs pos="100000">
                  <a:srgbClr val="326609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Below" fov="2700000">
                <a:rot lat="600000" lon="0" rev="0"/>
              </a:camera>
              <a:lightRig rig="threePt" dir="t"/>
            </a:scene3d>
            <a:sp3d extrusionH="102235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24029" y="2392772"/>
              <a:ext cx="128420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4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1</a:t>
              </a:r>
              <a:r>
                <a:rPr lang="en-US" sz="4400" b="1" baseline="30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st</a:t>
              </a:r>
              <a:r>
                <a:rPr lang="en-US" sz="4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 </a:t>
              </a:r>
              <a:endPara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76200" dir="13500000">
                    <a:prstClr val="black">
                      <a:alpha val="38000"/>
                    </a:prstClr>
                  </a:innerShdw>
                </a:effectLst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251685" y="5592949"/>
              <a:ext cx="1575918" cy="700592"/>
            </a:xfrm>
            <a:prstGeom prst="rect">
              <a:avLst/>
            </a:prstGeom>
            <a:gradFill flip="none" rotWithShape="1">
              <a:gsLst>
                <a:gs pos="0">
                  <a:srgbClr val="AFE87E"/>
                </a:gs>
                <a:gs pos="100000">
                  <a:srgbClr val="64D01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Below" fov="2700000">
                <a:rot lat="600000" lon="0" rev="0"/>
              </a:camera>
              <a:lightRig rig="threePt" dir="t"/>
            </a:scene3d>
            <a:sp3d extrusionH="1022350"/>
          </p:spPr>
          <p:txBody>
            <a:bodyPr anchor="ctr"/>
            <a:lstStyle/>
            <a:p>
              <a:pPr algn="ctr">
                <a:buFont typeface="Times New Roman" charset="0"/>
                <a:buNone/>
                <a:defRPr/>
              </a:pPr>
              <a:r>
                <a:rPr lang="en-US" b="1" dirty="0" smtClean="0">
                  <a:solidFill>
                    <a:prstClr val="black"/>
                  </a:solidFill>
                </a:rPr>
                <a:t>14.8%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6241462" y="3468710"/>
            <a:ext cx="1575918" cy="182332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6237564" y="3513458"/>
            <a:ext cx="1600200" cy="19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Largest </a:t>
            </a:r>
            <a:r>
              <a:rPr lang="en-US" sz="1600" dirty="0">
                <a:solidFill>
                  <a:prstClr val="black"/>
                </a:solidFill>
              </a:rPr>
              <a:t>Microfinance Provider in </a:t>
            </a:r>
            <a:r>
              <a:rPr lang="en-US" sz="1600" dirty="0" smtClean="0">
                <a:solidFill>
                  <a:prstClr val="black"/>
                </a:solidFill>
              </a:rPr>
              <a:t>Terms of Geographical Spread in Pakistan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59231" y="2187491"/>
            <a:ext cx="1544088" cy="1119663"/>
            <a:chOff x="4416872" y="1770927"/>
            <a:chExt cx="1575918" cy="1576378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416872" y="1770927"/>
              <a:ext cx="1575918" cy="15763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Below" fov="2700000">
                <a:rot lat="600000" lon="0" rev="0"/>
              </a:camera>
              <a:lightRig rig="threePt" dir="t"/>
            </a:scene3d>
            <a:sp3d extrusionH="102235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01933" y="2003659"/>
              <a:ext cx="1284204" cy="1083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4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1</a:t>
              </a:r>
              <a:r>
                <a:rPr lang="en-US" sz="4400" b="1" baseline="30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st</a:t>
              </a:r>
              <a:r>
                <a:rPr lang="en-US" sz="4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innerShdw blurRad="63500" dist="76200" dir="13500000">
                      <a:prstClr val="black">
                        <a:alpha val="38000"/>
                      </a:prstClr>
                    </a:innerShdw>
                  </a:effectLst>
                  <a:latin typeface="Verdana" pitchFamily="34" charset="0"/>
                </a:rPr>
                <a:t> </a:t>
              </a:r>
              <a:endPara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63500" dist="76200" dir="13500000">
                    <a:prstClr val="black">
                      <a:alpha val="38000"/>
                    </a:prstClr>
                  </a:innerShdw>
                </a:effectLst>
                <a:latin typeface="Verdana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6249705" y="5520468"/>
            <a:ext cx="1575918" cy="7005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Below" fov="2700000">
              <a:rot lat="600000" lon="0" rev="0"/>
            </a:camera>
            <a:lightRig rig="threePt" dir="t"/>
          </a:scene3d>
          <a:sp3d extrusionH="1022350"/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en-US" b="1" dirty="0" smtClean="0">
                <a:solidFill>
                  <a:prstClr val="black"/>
                </a:solidFill>
              </a:rPr>
              <a:t>88 </a:t>
            </a:r>
          </a:p>
          <a:p>
            <a:pPr algn="ctr">
              <a:buFont typeface="Times New Roman" charset="0"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Districts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61744" y="6331653"/>
            <a:ext cx="6070231" cy="485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perspectiveRight"/>
              <a:lightRig rig="threePt" dir="t"/>
            </a:scene3d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Micro </a:t>
            </a:r>
            <a:r>
              <a:rPr lang="en-US" sz="1200" i="1" dirty="0">
                <a:solidFill>
                  <a:prstClr val="black"/>
                </a:solidFill>
              </a:rPr>
              <a:t>W</a:t>
            </a:r>
            <a:r>
              <a:rPr lang="en-US" sz="1200" i="1" dirty="0" smtClean="0">
                <a:solidFill>
                  <a:prstClr val="black"/>
                </a:solidFill>
              </a:rPr>
              <a:t>atch </a:t>
            </a:r>
            <a:r>
              <a:rPr lang="en-US" sz="1200" i="1" dirty="0">
                <a:solidFill>
                  <a:prstClr val="black"/>
                </a:solidFill>
              </a:rPr>
              <a:t>Issue </a:t>
            </a:r>
            <a:r>
              <a:rPr lang="en-US" sz="1200" i="1" dirty="0" smtClean="0">
                <a:solidFill>
                  <a:prstClr val="black"/>
                </a:solidFill>
              </a:rPr>
              <a:t>49: </a:t>
            </a:r>
            <a:r>
              <a:rPr lang="en-US" sz="1200" i="1" dirty="0">
                <a:solidFill>
                  <a:prstClr val="black"/>
                </a:solidFill>
              </a:rPr>
              <a:t>Quarter </a:t>
            </a:r>
            <a:r>
              <a:rPr lang="en-US" sz="1200" i="1" dirty="0" smtClean="0">
                <a:solidFill>
                  <a:prstClr val="black"/>
                </a:solidFill>
              </a:rPr>
              <a:t>3 (July-September 2018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645" y="524637"/>
            <a:ext cx="6474461" cy="739917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Public Private Partnerships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645" y="1321440"/>
            <a:ext cx="8406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Akhuwat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own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rev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 has been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set up by the public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 –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Akhuwat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implementing partner: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Chief Minister Self Employment Scheme- Punjab , 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Gilgit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Baltistan and KP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 Minister Interest Free Loan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 (25 Partners)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Governor KP,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Loan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 in FATA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Akhuwat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TEVTA Interest Free Loan Scheme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Empowerment of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Kissan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through Financial and Digital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</a:t>
            </a: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 Free loans for Disabled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1819" y="472701"/>
            <a:ext cx="6337945" cy="79185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pPr algn="l"/>
            <a:r>
              <a:rPr lang="en-US" sz="4000" spc="300" dirty="0" err="1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</a:t>
            </a:r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International </a:t>
            </a:r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Partnerships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E7E6E6">
                  <a:lumMod val="75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19" y="1501253"/>
            <a:ext cx="840635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Akhuwat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implements 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programs with international partners as well :</a:t>
            </a:r>
            <a:endParaRPr lang="en-US" alt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Lendwithcare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(Care International, UK</a:t>
            </a: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British Asian Trust (BAT) headed by HRH Prince Charles of Wales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Oxford &amp; LUMS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UNDP &amp; USAID</a:t>
            </a:r>
            <a:endParaRPr lang="en-US" altLang="en-US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2257087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56907" y="569492"/>
            <a:ext cx="6280912" cy="68482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</a:t>
            </a:r>
            <a:r>
              <a:rPr lang="en-US" sz="400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Academic 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Partnerships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53" y="4763578"/>
            <a:ext cx="2096770" cy="176212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07" y="4810529"/>
            <a:ext cx="1800225" cy="18002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62" y="2046942"/>
            <a:ext cx="1843106" cy="87999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81" y="4913916"/>
            <a:ext cx="2229097" cy="165231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40" y="4880566"/>
            <a:ext cx="1534967" cy="1528148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6158" b="14069"/>
          <a:stretch/>
        </p:blipFill>
        <p:spPr>
          <a:xfrm>
            <a:off x="6553041" y="3445099"/>
            <a:ext cx="2616702" cy="109213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26333" r="25667" b="37389"/>
          <a:stretch/>
        </p:blipFill>
        <p:spPr bwMode="auto">
          <a:xfrm>
            <a:off x="3824794" y="3549119"/>
            <a:ext cx="2809875" cy="1036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17" y="3533965"/>
            <a:ext cx="2745019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00" y="1780717"/>
            <a:ext cx="1572517" cy="15318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83" y="1678632"/>
            <a:ext cx="1647532" cy="1897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53" y="1862265"/>
            <a:ext cx="1731256" cy="1684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5634" y="6065640"/>
            <a:ext cx="40568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042-35122222 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042-35122743  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042-35156382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UAN</a:t>
            </a:r>
            <a:r>
              <a:rPr lang="en-US" sz="1400" dirty="0">
                <a:solidFill>
                  <a:srgbClr val="00B050"/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111-448-464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   | 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400" dirty="0">
                <a:solidFill>
                  <a:srgbClr val="00B050"/>
                </a:solidFill>
              </a:rPr>
              <a:t> Fax: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042-35157257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86" y="6290519"/>
            <a:ext cx="483972" cy="567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7" y="6413143"/>
            <a:ext cx="314216" cy="31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1658" y="6132948"/>
            <a:ext cx="405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19-Civic, Sector A-2, Township,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Lahore</a:t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</a:rPr>
              <a:t>www.</a:t>
            </a: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akhuwat.org.pk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en-US" dirty="0"/>
              <a:t>  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650432" y="5634448"/>
            <a:ext cx="1954155" cy="291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DONATE </a:t>
            </a:r>
            <a:r>
              <a:rPr lang="en-US" sz="14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ONLINE</a:t>
            </a:r>
            <a:endParaRPr lang="en-US" sz="14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134813" y="5956639"/>
            <a:ext cx="4727815" cy="43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050" b="1" dirty="0" err="1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W</a:t>
            </a:r>
            <a:r>
              <a:rPr lang="en-US" sz="1050" b="1" dirty="0" smtClean="0">
                <a:solidFill>
                  <a:srgbClr val="00B05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. D O N A T E . A K U W A T . O R G . P K</a:t>
            </a:r>
            <a:endParaRPr lang="en-US" sz="1050" b="1" dirty="0">
              <a:solidFill>
                <a:srgbClr val="00B050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98714440"/>
              </p:ext>
            </p:extLst>
          </p:nvPr>
        </p:nvGraphicFramePr>
        <p:xfrm>
          <a:off x="3831806" y="1650490"/>
          <a:ext cx="8238273" cy="39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90152" y="4752785"/>
            <a:ext cx="3342162" cy="197457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856907" y="569492"/>
            <a:ext cx="6280912" cy="68482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– New Horizons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9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887" y="3263206"/>
            <a:ext cx="7286107" cy="79185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hlinkClick r:id="rId2" action="ppaction://hlinkfile"/>
              </a:rPr>
              <a:t>Video by Wall Street Journal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E7E6E6">
                  <a:lumMod val="75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887" y="3263206"/>
            <a:ext cx="7286107" cy="791853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anchor="ctr" anchorCtr="0">
            <a:normAutofit fontScale="90000"/>
          </a:bodyPr>
          <a:lstStyle/>
          <a:p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hlinkClick r:id="rId2" action="ppaction://hlinkfile"/>
              </a:rPr>
              <a:t>Video – World Economic Forum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rgbClr val="E7E6E6">
                  <a:lumMod val="75000"/>
                </a:srgb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101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F77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2467" y="4556577"/>
            <a:ext cx="728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</a:t>
            </a:r>
            <a:r>
              <a:rPr lang="en-GB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akhuwat.org.pk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48" y="1305912"/>
            <a:ext cx="1925102" cy="19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723" y="1386799"/>
            <a:ext cx="8133545" cy="673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Poverty, illiteracy, poor health</a:t>
            </a: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of the richest eight equals that of the poorest half of humanity (3.6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people)</a:t>
            </a: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Billion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living at just USD 2 per day</a:t>
            </a: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 Billion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remain without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bank account</a:t>
            </a:r>
          </a:p>
          <a:p>
            <a:pPr marL="457200" indent="-457200">
              <a:lnSpc>
                <a:spcPct val="1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challenge… To make this world a happy place to live in….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Where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Clr>
                <a:srgbClr val="FFC000"/>
              </a:buClr>
              <a:defRPr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8965" y="6211669"/>
            <a:ext cx="81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(2017).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Poverty. 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data.worldbank.org/topic/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poverty?end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=2014&amp;start=2008</a:t>
            </a: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Oxfam 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&amp; 2017). https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://www.oxfam.org/en/pressroom/pressreleases/2017-01-16/just-8-men-own-same-wealth-half-world</a:t>
            </a:r>
            <a:endParaRPr lang="en-US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Bank Group (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2018).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Global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Financial Inclusion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Fintech Revolution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8965" y="151195"/>
            <a:ext cx="6333564" cy="1113359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 Overview Of World 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Poverty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975" y="2235200"/>
            <a:ext cx="7023279" cy="2387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Microfinance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unlock entrepreneurial potential at bottom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pyramid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216" y="1824660"/>
            <a:ext cx="81335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Compliant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25971" y="267419"/>
            <a:ext cx="6380347" cy="997135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err="1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Microfinance 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with a 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		Difference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441" y="1828800"/>
            <a:ext cx="8133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FFC000"/>
              </a:buClr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overty-Free Society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on the principles of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compassion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and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C000"/>
              </a:buClr>
              <a:defRPr/>
            </a:pPr>
            <a:endParaRPr lang="en-US" sz="2400" dirty="0" smtClean="0">
              <a:solidFill>
                <a:srgbClr val="00B05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8442" y="551860"/>
            <a:ext cx="6441324" cy="712694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Vision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843" y="594377"/>
            <a:ext cx="6568604" cy="670177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Philosophy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554569" y="1483744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3" y="2003611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9398" y="1541328"/>
            <a:ext cx="8261293" cy="32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concept of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MAWAKHAAT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‘solidarity’ or ‘brotherhood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following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Prophet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(PBUH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28800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1840" y="1400259"/>
            <a:ext cx="8133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story begins in 2001 with the first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interest-free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loan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$ 100 to a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widow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80200" y="538413"/>
            <a:ext cx="6439565" cy="72614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Story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168" y="592973"/>
            <a:ext cx="6303704" cy="67158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spc="3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 - Principles</a:t>
            </a:r>
            <a:endParaRPr lang="en-US" sz="4000" spc="3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2654" y="1990325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2654" y="1440199"/>
            <a:ext cx="8259856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Interest-free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Religious Places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 of Volunteerism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Borrowers into Donors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Non-Discrimination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Cast, Color Creed, Political Affiliation &amp; Faith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Business Ethics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761" y="538145"/>
            <a:ext cx="6391004" cy="739988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Akhuwat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How </a:t>
            </a:r>
            <a:r>
              <a:rPr lang="en-US" sz="4000" dirty="0" smtClean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It Works?</a:t>
            </a:r>
            <a:endParaRPr lang="en-US" sz="40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54569" cy="6858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" y="128790"/>
            <a:ext cx="3348507" cy="66326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6321" r="56307" b="19234"/>
          <a:stretch/>
        </p:blipFill>
        <p:spPr>
          <a:xfrm>
            <a:off x="90152" y="151195"/>
            <a:ext cx="3342161" cy="4601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1" t="28652" r="31382" b="45081"/>
          <a:stretch/>
        </p:blipFill>
        <p:spPr>
          <a:xfrm>
            <a:off x="114136" y="4752785"/>
            <a:ext cx="3326295" cy="197457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644721" y="1867122"/>
            <a:ext cx="8307789" cy="36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bg2">
                  <a:lumMod val="7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569" y="1868153"/>
            <a:ext cx="323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151" y="151195"/>
            <a:ext cx="1113359" cy="111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69" y="1867122"/>
            <a:ext cx="7475396" cy="46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7031</TotalTime>
  <Words>463</Words>
  <Application>Microsoft Office PowerPoint</Application>
  <PresentationFormat>Custom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An Overview Of World   Poverty</vt:lpstr>
      <vt:lpstr>There are many solutions  but  Microfinance is a key to unlock entrepreneurial potential at bottom of pyramid</vt:lpstr>
      <vt:lpstr>Akhuwat Microfinance with a   Difference</vt:lpstr>
      <vt:lpstr>Akhuwat - Vision</vt:lpstr>
      <vt:lpstr>Akhuwat - Philosophy</vt:lpstr>
      <vt:lpstr>Akhuwat - Story</vt:lpstr>
      <vt:lpstr>Akhuwat - Principles</vt:lpstr>
      <vt:lpstr>Akhuwat - How It Works?</vt:lpstr>
      <vt:lpstr>Akhuwat - Types Of Loans</vt:lpstr>
      <vt:lpstr>Akhuwat - Impact</vt:lpstr>
      <vt:lpstr>World’s Largest Interst-free MFI Alhamdulillah</vt:lpstr>
      <vt:lpstr>Public Private Partnerships</vt:lpstr>
      <vt:lpstr>Akhuwat - International Partnerships</vt:lpstr>
      <vt:lpstr>PowerPoint Presentation</vt:lpstr>
      <vt:lpstr>PowerPoint Presentation</vt:lpstr>
      <vt:lpstr>Video by Wall Street Journal</vt:lpstr>
      <vt:lpstr>Video – World Economic Forum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DONATE</dc:title>
  <dc:creator>Muffle</dc:creator>
  <cp:lastModifiedBy>user</cp:lastModifiedBy>
  <cp:revision>162</cp:revision>
  <cp:lastPrinted>2018-11-22T09:28:44Z</cp:lastPrinted>
  <dcterms:created xsi:type="dcterms:W3CDTF">2017-05-13T21:05:22Z</dcterms:created>
  <dcterms:modified xsi:type="dcterms:W3CDTF">2018-11-25T06:47:07Z</dcterms:modified>
</cp:coreProperties>
</file>